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6"/>
  </p:notesMasterIdLst>
  <p:handoutMasterIdLst>
    <p:handoutMasterId r:id="rId7"/>
  </p:handoutMasterIdLst>
  <p:sldIdLst>
    <p:sldId id="259" r:id="rId2"/>
    <p:sldId id="260" r:id="rId3"/>
    <p:sldId id="263" r:id="rId4"/>
    <p:sldId id="262" r:id="rId5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AF7F0"/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3A5B7F2-3391-4BA2-B5FB-62CF1714576C}" type="datetime1">
              <a:rPr lang="it-IT" smtClean="0"/>
              <a:t>31/08/2021</a:t>
            </a:fld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8A12FCF-4C2C-4459-AF7F-87B0B49BA70A}" type="datetime1">
              <a:rPr lang="it-IT" smtClean="0"/>
              <a:t>31/08/2021</a:t>
            </a:fld>
            <a:endParaRPr lang="en-US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"/>
              <a:t>Fare clic per modificare gli stili del testo dello schema</a:t>
            </a:r>
            <a:endParaRPr lang="en-US"/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5583C6-D804-40FF-A2E1-9A681D3EE1A3}" type="datetime1">
              <a:rPr lang="it-IT" smtClean="0"/>
              <a:t>31/08/2021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B50CC6-CCF5-4987-B826-BE37BE1AA528}" type="datetime1">
              <a:rPr lang="it-IT" smtClean="0"/>
              <a:t>31/08/2021</a:t>
            </a:fld>
            <a:endParaRPr lang="en-US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it" dirty="0"/>
              <a:t>Fare clic per modificare lo stile del titolo dello schema</a:t>
            </a:r>
            <a:endParaRPr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C0BB9F-7636-4C7C-AF3B-DEA11C2C6A18}" type="datetime1">
              <a:rPr lang="it-IT" smtClean="0"/>
              <a:t>31/08/2021</a:t>
            </a:fld>
            <a:endParaRPr lang="en-US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" dirty="0"/>
              <a:t>Fare clic per modificare lo stile del titolo dello schema</a:t>
            </a:r>
            <a:endParaRPr lang="en-US" dirty="0"/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6FDE51-677A-42E8-93C8-A097E3C71DBC}" type="datetime1">
              <a:rPr lang="it-IT" smtClean="0"/>
              <a:t>31/08/2021</a:t>
            </a:fld>
            <a:endParaRPr lang="en-US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asella di tes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" sz="800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Casella di tes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" sz="800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A633D7-0BD2-4D20-B3F8-56025D3F274E}" type="datetime1">
              <a:rPr lang="it-IT" smtClean="0"/>
              <a:t>31/08/2021</a:t>
            </a:fld>
            <a:endParaRPr lang="en-US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913795" y="433137"/>
            <a:ext cx="10353762" cy="124326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" dirty="0"/>
              <a:t>Fare clic per modificare lo stile del titolo</a:t>
            </a:r>
          </a:p>
        </p:txBody>
      </p:sp>
      <p:sp>
        <p:nvSpPr>
          <p:cNvPr id="8" name="Segnaposto tes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9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" dirty="0"/>
              <a:t>Fare clic per modificare lo stile del titolo</a:t>
            </a:r>
          </a:p>
        </p:txBody>
      </p:sp>
      <p:sp>
        <p:nvSpPr>
          <p:cNvPr id="10" name="Segnaposto tes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" dirty="0"/>
              <a:t>Fare clic per modificare lo stile del titolo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C0BE24-665B-4C07-A58E-9D9DBFEFD6E5}" type="datetime1">
              <a:rPr lang="it-IT" smtClean="0"/>
              <a:t>31/08/2021</a:t>
            </a:fld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a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magin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magin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o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Segnaposto testo 2"/>
          <p:cNvSpPr>
            <a:spLocks noGrp="1"/>
          </p:cNvSpPr>
          <p:nvPr>
            <p:ph type="body" idx="1"/>
          </p:nvPr>
        </p:nvSpPr>
        <p:spPr>
          <a:xfrm>
            <a:off x="913795" y="3786769"/>
            <a:ext cx="3300984" cy="693599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Segnaposto immagine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21" name="Segnaposto tes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442788" y="3786769"/>
            <a:ext cx="3300984" cy="693599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Segnaposto immagine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24" name="Segnaposto tes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7966697" y="3786769"/>
            <a:ext cx="3300984" cy="693599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Segnaposto immagine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27" name="Segnaposto tes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22C063-ADC3-4BE7-8BFE-5A83EBAFD8B7}" type="datetime1">
              <a:rPr lang="it-IT" smtClean="0"/>
              <a:t>31/08/2021</a:t>
            </a:fld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4A15F1-4B9B-4974-9FCA-AD9A8EEA0029}" type="datetime1">
              <a:rPr lang="it-IT" smtClean="0"/>
              <a:t>31/08/2021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553739-DC41-4B8B-89BA-36863E22DC45}" type="datetime1">
              <a:rPr lang="it-IT" smtClean="0"/>
              <a:t>31/08/2021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F73375-988A-43EC-A3C5-6EA3569D6746}" type="datetime1">
              <a:rPr lang="it-IT" smtClean="0"/>
              <a:t>31/08/2021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it" dirty="0"/>
              <a:t>Fare clic per modificare lo stile del titolo dello schema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2D57B2-6AAF-4B1F-8CBE-1CD852329924}" type="datetime1">
              <a:rPr lang="it-IT" smtClean="0"/>
              <a:t>31/08/2021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>
            <a:lvl1pPr>
              <a:defRPr/>
            </a:lvl1pPr>
          </a:lstStyle>
          <a:p>
            <a:pPr lvl="0" rtl="0"/>
            <a:r>
              <a:rPr lang="it" dirty="0"/>
              <a:t>Fare clic per modificare gli stili del testo dello schema</a:t>
            </a:r>
          </a:p>
          <a:p>
            <a:pPr lvl="1" rtl="0"/>
            <a:r>
              <a:rPr lang="it" dirty="0"/>
              <a:t>Secondo livello</a:t>
            </a:r>
          </a:p>
          <a:p>
            <a:pPr lvl="2" rtl="0"/>
            <a:r>
              <a:rPr lang="it" dirty="0"/>
              <a:t>Terzo livello</a:t>
            </a:r>
          </a:p>
          <a:p>
            <a:pPr lvl="3" rtl="0"/>
            <a:r>
              <a:rPr lang="it" dirty="0"/>
              <a:t>Quarto livello</a:t>
            </a:r>
          </a:p>
          <a:p>
            <a:pPr lvl="4" rtl="0"/>
            <a:r>
              <a:rPr lang="it" dirty="0"/>
              <a:t>Quinto livello</a:t>
            </a:r>
            <a:endParaRPr lang="en-US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>
            <a:lvl1pPr>
              <a:defRPr/>
            </a:lvl1pPr>
          </a:lstStyle>
          <a:p>
            <a:pPr lvl="0" rtl="0"/>
            <a:r>
              <a:rPr lang="it" dirty="0"/>
              <a:t>Fare clic per modificare gli stili del testo dello schema</a:t>
            </a:r>
          </a:p>
          <a:p>
            <a:pPr lvl="1" rtl="0"/>
            <a:r>
              <a:rPr lang="it" dirty="0"/>
              <a:t>Secondo livello</a:t>
            </a:r>
          </a:p>
          <a:p>
            <a:pPr lvl="2" rtl="0"/>
            <a:r>
              <a:rPr lang="it" dirty="0"/>
              <a:t>Terzo livello</a:t>
            </a:r>
          </a:p>
          <a:p>
            <a:pPr lvl="3" rtl="0"/>
            <a:r>
              <a:rPr lang="it" dirty="0"/>
              <a:t>Quarto livello</a:t>
            </a:r>
          </a:p>
          <a:p>
            <a:pPr lvl="4" rtl="0"/>
            <a:r>
              <a:rPr lang="it" dirty="0"/>
              <a:t>Quinto livello</a:t>
            </a:r>
            <a:endParaRPr lang="en-US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060FBA-58D9-4B88-909A-ED71B90F2BE6}" type="datetime1">
              <a:rPr lang="it-IT" smtClean="0"/>
              <a:t>31/08/2021</a:t>
            </a:fld>
            <a:endParaRPr lang="en-US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magin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" dirty="0"/>
              <a:t>Fare clic per modificare lo stile del titolo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" dirty="0"/>
              <a:t>Fare clic per modificare lo stile del titolo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5317D9-DA2F-433F-A608-B3969E6E11B2}" type="datetime1">
              <a:rPr lang="it-IT" smtClean="0"/>
              <a:t>31/08/2021</a:t>
            </a:fld>
            <a:endParaRPr lang="en-US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160737-93B1-4730-A008-089855D73511}" type="datetime1">
              <a:rPr lang="it-IT" smtClean="0"/>
              <a:t>31/08/2021</a:t>
            </a:fld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A4A988-5E10-4466-B3F1-83EB6ED8CA84}" type="datetime1">
              <a:rPr lang="it-IT" smtClean="0"/>
              <a:t>31/08/2021</a:t>
            </a:fld>
            <a:endParaRPr lang="en-US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2C9D3A-D186-4DD5-B095-EE4687316B55}" type="datetime1">
              <a:rPr lang="it-IT" smtClean="0"/>
              <a:t>31/08/2021</a:t>
            </a:fld>
            <a:endParaRPr lang="en-US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it" dirty="0"/>
              <a:t>Fare clic per modificare lo stile del titolo</a:t>
            </a:r>
            <a:endParaRPr lang="en-US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777154-D342-4DAA-B5E9-8729F4D1866D}" type="datetime1">
              <a:rPr lang="it-IT" smtClean="0"/>
              <a:t>31/08/2021</a:t>
            </a:fld>
            <a:endParaRPr lang="en-US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it"/>
              <a:t>Fare clic per modificare gli stili del testo dello schema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E0EADAC7-CCC6-4795-8836-786BF18FA6AD}" type="datetime1">
              <a:rPr lang="it-IT" smtClean="0"/>
              <a:t>31/08/2021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on tazza, caffè, cibo, bevanda&#10;&#10;Descrizione generata automaticamente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 rtlCol="0">
            <a:normAutofit/>
          </a:bodyPr>
          <a:lstStyle/>
          <a:p>
            <a:pPr rtl="0"/>
            <a:r>
              <a:rPr lang="it" sz="7200" dirty="0"/>
              <a:t>Progetto </a:t>
            </a:r>
            <a:r>
              <a:rPr lang="it" sz="8000" dirty="0"/>
              <a:t>SAW</a:t>
            </a:r>
            <a:r>
              <a:rPr lang="it" sz="7200" dirty="0"/>
              <a:t> 2020/21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  <a:gradFill flip="none" rotWithShape="1">
            <a:gsLst>
              <a:gs pos="0">
                <a:schemeClr val="accent2">
                  <a:alpha val="5000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1"/>
            <a:tileRect/>
          </a:gradFill>
        </p:spPr>
        <p:txBody>
          <a:bodyPr rtlCol="0">
            <a:normAutofit lnSpcReduction="10000"/>
          </a:bodyPr>
          <a:lstStyle/>
          <a:p>
            <a:pPr rtl="0"/>
            <a:r>
              <a:rPr lang="it" sz="2800" dirty="0"/>
              <a:t>L’applicazione web di seguito presentata ha come dominio </a:t>
            </a:r>
            <a:br>
              <a:rPr lang="it" sz="2800" dirty="0"/>
            </a:br>
            <a:r>
              <a:rPr lang="it" sz="2800" dirty="0"/>
              <a:t>un cat cafè immaginario dal nome «Purrfect Coffee», </a:t>
            </a:r>
            <a:br>
              <a:rPr lang="it" sz="2800" dirty="0"/>
            </a:br>
            <a:r>
              <a:rPr lang="it" sz="2800" dirty="0"/>
              <a:t>il quale fornisce anche un servizio e-commerce per la sua merch.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on tazza, caffè, cibo, bevanda&#10;&#10;Descrizione generata automaticamente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88" y="98952"/>
            <a:ext cx="4409390" cy="1821918"/>
          </a:xfrm>
        </p:spPr>
        <p:txBody>
          <a:bodyPr rtlCol="0">
            <a:normAutofit/>
          </a:bodyPr>
          <a:lstStyle/>
          <a:p>
            <a:pPr rtl="0"/>
            <a:r>
              <a:rPr lang="it-IT" sz="4800" b="1" dirty="0"/>
              <a:t>Struttura e</a:t>
            </a:r>
            <a:r>
              <a:rPr lang="it" sz="4800" b="1" dirty="0"/>
              <a:t> le tecnologie usate: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704" y="1186648"/>
            <a:ext cx="6411924" cy="508000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>
            <a:normAutofit fontScale="92500" lnSpcReduction="10000"/>
          </a:bodyPr>
          <a:lstStyle/>
          <a:p>
            <a:pPr rtl="0"/>
            <a:r>
              <a:rPr lang="it" sz="2800" dirty="0"/>
              <a:t>Il sito web permette all’utente di registrarsi con alcuni campi facoltativi, effettuare il login e recuperare la password attraverso l’invio di una mail.</a:t>
            </a:r>
          </a:p>
          <a:p>
            <a:pPr rtl="0"/>
            <a:r>
              <a:rPr lang="it" sz="2800" dirty="0"/>
              <a:t>Dalla propria pagina profilo è possibile vedere le proprie informazioni, le recensioni lasciate e scegliere una foto profilo.</a:t>
            </a:r>
          </a:p>
          <a:p>
            <a:pPr rtl="0"/>
            <a:r>
              <a:rPr lang="it" sz="2800" dirty="0"/>
              <a:t>Tutti gli utenti possono visualizzare il menù del negozio, il merchandise proposto ed una breve storia dell’attività con a seguire gli orari di apertura.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1E1C4E6-BCD0-4631-8DC6-D0A502A0B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4372" y="2403557"/>
            <a:ext cx="3706889" cy="3016250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b="1" dirty="0"/>
              <a:t>Bootstrap 4.6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b="1" dirty="0"/>
              <a:t>jQuery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b="1" dirty="0"/>
              <a:t>PHPMailer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b="1" dirty="0"/>
              <a:t>Mysqli</a:t>
            </a:r>
          </a:p>
        </p:txBody>
      </p:sp>
    </p:spTree>
    <p:extLst>
      <p:ext uri="{BB962C8B-B14F-4D97-AF65-F5344CB8AC3E}">
        <p14:creationId xmlns:p14="http://schemas.microsoft.com/office/powerpoint/2010/main" val="526264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834BAF40-F5C3-4999-B0B1-8F33BCAA951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24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" sz="4100" b="1" dirty="0">
                <a:latin typeface="Bell MT" panose="02020503060305020303" pitchFamily="18" charset="0"/>
              </a:rPr>
              <a:t>Funzionalità implementate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C166C-578F-42BE-B914-B6CC891AD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013" y="1694858"/>
            <a:ext cx="4764764" cy="429985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it-IT" sz="2400" dirty="0">
                <a:solidFill>
                  <a:schemeClr val="tx1"/>
                </a:solidFill>
                <a:latin typeface="Bell MT" panose="02020503060305020303" pitchFamily="18" charset="0"/>
                <a:ea typeface="+mj-ea"/>
              </a:rPr>
              <a:t>Carrello degli Acquisti</a:t>
            </a:r>
            <a:endParaRPr lang="en-US" sz="2400" dirty="0">
              <a:solidFill>
                <a:schemeClr val="tx1"/>
              </a:solidFill>
              <a:latin typeface="Bell MT" panose="02020503060305020303" pitchFamily="18" charset="0"/>
              <a:ea typeface="+mj-ea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E753C0-C7EF-4081-9196-4DD4D85B3C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 flipH="1">
            <a:off x="6381225" y="1694857"/>
            <a:ext cx="4779582" cy="429985"/>
          </a:xfrm>
          <a:prstGeom prst="homePlat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it-IT" sz="2400" dirty="0">
                <a:solidFill>
                  <a:schemeClr val="tx1"/>
                </a:solidFill>
                <a:latin typeface="Bell MT" panose="02020503060305020303" pitchFamily="18" charset="0"/>
                <a:ea typeface="+mj-ea"/>
              </a:rPr>
              <a:t>Recensioni</a:t>
            </a:r>
            <a:endParaRPr lang="en-US" sz="2400" dirty="0">
              <a:solidFill>
                <a:schemeClr val="tx1"/>
              </a:solidFill>
              <a:latin typeface="Bell MT" panose="02020503060305020303" pitchFamily="18" charset="0"/>
              <a:ea typeface="+mj-ea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270C2E9-96BE-4768-92E6-7C873A5CB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2031055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marL="36900" indent="0">
              <a:buNone/>
            </a:pPr>
            <a:r>
              <a:rPr lang="it" sz="2400" dirty="0">
                <a:solidFill>
                  <a:schemeClr val="tx1"/>
                </a:solidFill>
              </a:rPr>
              <a:t>Ogni utente può lasciare delle recensioni testuali e numeriche (stelle )sui prodotti accedendo dalla propria pagina personale.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BF6641-7034-4C96-9EB1-518E9C962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2031055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marL="369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È</a:t>
            </a:r>
            <a:r>
              <a:rPr lang="it" sz="2400" dirty="0">
                <a:solidFill>
                  <a:schemeClr val="tx1"/>
                </a:solidFill>
              </a:rPr>
              <a:t> </a:t>
            </a:r>
            <a:r>
              <a:rPr lang="it" sz="2400" baseline="0" dirty="0">
                <a:solidFill>
                  <a:schemeClr val="tx1"/>
                </a:solidFill>
              </a:rPr>
              <a:t>possibile aggiungere e rimuovere gli articoli scelti, oltre che visualizzarli con un menù a tendina da ogni pagina. </a:t>
            </a:r>
            <a:br>
              <a:rPr lang="it" sz="2400" baseline="0" dirty="0">
                <a:solidFill>
                  <a:schemeClr val="tx1"/>
                </a:solidFill>
              </a:rPr>
            </a:br>
            <a:r>
              <a:rPr lang="it" sz="2400" baseline="0" dirty="0">
                <a:solidFill>
                  <a:schemeClr val="tx1"/>
                </a:solidFill>
              </a:rPr>
              <a:t>Solo gli utenti loggati possono effettuare acquisti.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D0B0855C-2889-41D9-A5E5-70565CFE78D8}"/>
              </a:ext>
            </a:extLst>
          </p:cNvPr>
          <p:cNvSpPr txBox="1">
            <a:spLocks/>
          </p:cNvSpPr>
          <p:nvPr/>
        </p:nvSpPr>
        <p:spPr>
          <a:xfrm>
            <a:off x="1046013" y="5345655"/>
            <a:ext cx="10114794" cy="1019112"/>
          </a:xfrm>
          <a:prstGeom prst="rect">
            <a:avLst/>
          </a:prstGeom>
          <a:gradFill>
            <a:gsLst>
              <a:gs pos="100000">
                <a:schemeClr val="accent2">
                  <a:alpha val="50000"/>
                </a:schemeClr>
              </a:gs>
              <a:gs pos="0">
                <a:schemeClr val="accent1">
                  <a:alpha val="50000"/>
                </a:schemeClr>
              </a:gs>
            </a:gsLst>
            <a:lin ang="0" scaled="1"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it-IT" sz="2400" dirty="0">
                <a:solidFill>
                  <a:schemeClr val="tx1"/>
                </a:solidFill>
              </a:rPr>
              <a:t>Per la realizzazione delle funzionalità sono state usate sia delle funzioni </a:t>
            </a:r>
            <a:br>
              <a:rPr lang="it-IT" sz="2400" dirty="0">
                <a:solidFill>
                  <a:schemeClr val="tx1"/>
                </a:solidFill>
              </a:rPr>
            </a:br>
            <a:r>
              <a:rPr lang="it-IT" sz="2400" dirty="0">
                <a:solidFill>
                  <a:schemeClr val="tx1"/>
                </a:solidFill>
              </a:rPr>
              <a:t>JavaScript sincrone (per i filtri presenti nel menù e nello store) sia asincrone, </a:t>
            </a:r>
            <a:br>
              <a:rPr lang="it-IT" sz="2400" dirty="0">
                <a:solidFill>
                  <a:schemeClr val="tx1"/>
                </a:solidFill>
              </a:rPr>
            </a:br>
            <a:r>
              <a:rPr lang="it-IT" sz="2400" dirty="0">
                <a:solidFill>
                  <a:schemeClr val="tx1"/>
                </a:solidFill>
              </a:rPr>
              <a:t>cioè Ajax, per la rimozione di articoli dal carrello e per la visualizzazione di più recensioni.</a:t>
            </a:r>
          </a:p>
        </p:txBody>
      </p:sp>
    </p:spTree>
    <p:extLst>
      <p:ext uri="{BB962C8B-B14F-4D97-AF65-F5344CB8AC3E}">
        <p14:creationId xmlns:p14="http://schemas.microsoft.com/office/powerpoint/2010/main" val="3965015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roccia, pietra, verdura&#10;&#10;Descrizione generata automaticamente">
            <a:extLst>
              <a:ext uri="{FF2B5EF4-FFF2-40B4-BE49-F238E27FC236}">
                <a16:creationId xmlns:a16="http://schemas.microsoft.com/office/drawing/2014/main" id="{C2A30D47-360A-4AC6-89A2-5ADF8B75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F13D8EA-E99D-4B42-B4D5-94C12C0A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14400"/>
          </a:xfrm>
        </p:spPr>
        <p:txBody>
          <a:bodyPr>
            <a:normAutofit fontScale="90000"/>
          </a:bodyPr>
          <a:lstStyle/>
          <a:p>
            <a:r>
              <a:rPr lang="it-IT" b="1" dirty="0">
                <a:latin typeface="Bell MT" panose="02020503060305020303" pitchFamily="18" charset="0"/>
              </a:rPr>
              <a:t>Database: mysqli gestito con phpmyadmin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B03660-218F-4BC4-B80F-FE617BB8B4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4" y="2076450"/>
            <a:ext cx="4846320" cy="4456872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marL="494100" indent="-457200">
              <a:buFont typeface="+mj-lt"/>
              <a:buAutoNum type="arabicPeriod"/>
            </a:pPr>
            <a: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  <a:t>Usersinfo</a:t>
            </a:r>
            <a:b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</a:br>
            <a: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  <a:t>(id,name, surname, email,</a:t>
            </a:r>
            <a:b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</a:br>
            <a: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  <a:t>phonenumber, path</a:t>
            </a:r>
            <a:r>
              <a:rPr lang="it-IT" sz="2000" b="1" baseline="30000" dirty="0">
                <a:solidFill>
                  <a:schemeClr val="tx1"/>
                </a:solidFill>
                <a:latin typeface="Bell MT" panose="02020503060305020303" pitchFamily="18" charset="0"/>
              </a:rPr>
              <a:t>avatar</a:t>
            </a:r>
            <a: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  <a:t>, password)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  <a:t>Avatar (id, path)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  <a:t>Tokenrecoverpassword</a:t>
            </a:r>
            <a:b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</a:br>
            <a: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  <a:t>(id,email</a:t>
            </a:r>
            <a:r>
              <a:rPr lang="it-IT" sz="2000" b="1" baseline="30000" dirty="0">
                <a:solidFill>
                  <a:schemeClr val="tx1"/>
                </a:solidFill>
                <a:latin typeface="Bell MT" panose="02020503060305020303" pitchFamily="18" charset="0"/>
              </a:rPr>
              <a:t>usersinfo</a:t>
            </a:r>
            <a: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  <a:t>, token, expDate)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  <a:t>Purchase </a:t>
            </a:r>
            <a:b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</a:br>
            <a: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  <a:t>(id, date, user</a:t>
            </a:r>
            <a:r>
              <a:rPr lang="it-IT" sz="2000" b="1" baseline="30000" dirty="0">
                <a:solidFill>
                  <a:schemeClr val="tx1"/>
                </a:solidFill>
                <a:latin typeface="Bell MT" panose="02020503060305020303" pitchFamily="18" charset="0"/>
              </a:rPr>
              <a:t>usersinfo</a:t>
            </a:r>
            <a: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  <a:t>, subtotal)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  <a:t>Purchasedetail</a:t>
            </a:r>
            <a:b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</a:br>
            <a: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  <a:t>(purchase</a:t>
            </a:r>
            <a:r>
              <a:rPr lang="it-IT" sz="2000" b="1" baseline="30000" dirty="0">
                <a:solidFill>
                  <a:schemeClr val="tx1"/>
                </a:solidFill>
                <a:latin typeface="Bell MT" panose="02020503060305020303" pitchFamily="18" charset="0"/>
              </a:rPr>
              <a:t>purchase</a:t>
            </a:r>
            <a: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  <a:t>,</a:t>
            </a:r>
            <a:b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</a:br>
            <a: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  <a:t>product</a:t>
            </a:r>
            <a:r>
              <a:rPr lang="it-IT" sz="2000" b="1" baseline="30000" dirty="0">
                <a:solidFill>
                  <a:schemeClr val="tx1"/>
                </a:solidFill>
                <a:latin typeface="Bell MT" panose="02020503060305020303" pitchFamily="18" charset="0"/>
              </a:rPr>
              <a:t>product</a:t>
            </a:r>
            <a: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  <a:t>, quantity)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304F07D-5D0C-4B8A-9371-5C6611C43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0715" y="2076450"/>
            <a:ext cx="4846320" cy="4456871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marL="494100" indent="-457200">
              <a:buFont typeface="+mj-lt"/>
              <a:buAutoNum type="arabicPeriod" startAt="6"/>
            </a:pPr>
            <a: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  <a:t>Menuitems</a:t>
            </a:r>
            <a:b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</a:br>
            <a: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  <a:t>(id, dish, ingredients, price,</a:t>
            </a:r>
            <a:b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</a:br>
            <a: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  <a:t>filter</a:t>
            </a:r>
            <a:r>
              <a:rPr lang="it-IT" sz="2000" b="1" baseline="30000" dirty="0">
                <a:solidFill>
                  <a:schemeClr val="tx1"/>
                </a:solidFill>
                <a:latin typeface="Bell MT" panose="02020503060305020303" pitchFamily="18" charset="0"/>
              </a:rPr>
              <a:t>menufilter</a:t>
            </a:r>
            <a: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  <a:t>, picture)</a:t>
            </a:r>
          </a:p>
          <a:p>
            <a:pPr marL="494100" indent="-457200">
              <a:buFont typeface="+mj-lt"/>
              <a:buAutoNum type="arabicPeriod" startAt="6"/>
            </a:pPr>
            <a: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  <a:t>Menufilter (id, filtername)</a:t>
            </a:r>
          </a:p>
          <a:p>
            <a:pPr marL="494100" indent="-457200">
              <a:buFont typeface="+mj-lt"/>
              <a:buAutoNum type="arabicPeriod" startAt="6"/>
            </a:pPr>
            <a: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  <a:t>Product</a:t>
            </a:r>
            <a:b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</a:br>
            <a: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  <a:t>(id, name, description, price,</a:t>
            </a:r>
            <a:b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</a:br>
            <a: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  <a:t>category</a:t>
            </a:r>
            <a:r>
              <a:rPr lang="it-IT" sz="2000" b="1" baseline="30000" dirty="0">
                <a:solidFill>
                  <a:schemeClr val="tx1"/>
                </a:solidFill>
                <a:latin typeface="Bell MT" panose="02020503060305020303" pitchFamily="18" charset="0"/>
              </a:rPr>
              <a:t>productscategory</a:t>
            </a:r>
            <a: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  <a:t>, picture)</a:t>
            </a:r>
          </a:p>
          <a:p>
            <a:pPr marL="494100" indent="-457200">
              <a:buFont typeface="+mj-lt"/>
              <a:buAutoNum type="arabicPeriod" startAt="6"/>
            </a:pPr>
            <a: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  <a:t>Productscategory (id, name)</a:t>
            </a:r>
          </a:p>
          <a:p>
            <a:pPr marL="494100" indent="-457200">
              <a:buFont typeface="+mj-lt"/>
              <a:buAutoNum type="arabicPeriod" startAt="6"/>
            </a:pPr>
            <a: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  <a:t>Productsreview</a:t>
            </a:r>
            <a:b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</a:br>
            <a: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  <a:t>(id, product</a:t>
            </a:r>
            <a:r>
              <a:rPr lang="it-IT" sz="2000" b="1" baseline="30000" dirty="0">
                <a:solidFill>
                  <a:schemeClr val="tx1"/>
                </a:solidFill>
                <a:latin typeface="Bell MT" panose="02020503060305020303" pitchFamily="18" charset="0"/>
              </a:rPr>
              <a:t>product</a:t>
            </a:r>
            <a: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  <a:t>, user</a:t>
            </a:r>
            <a:r>
              <a:rPr lang="it-IT" sz="2000" b="1" baseline="30000" dirty="0">
                <a:solidFill>
                  <a:schemeClr val="tx1"/>
                </a:solidFill>
                <a:latin typeface="Bell MT" panose="02020503060305020303" pitchFamily="18" charset="0"/>
              </a:rPr>
              <a:t>usersinfo</a:t>
            </a:r>
            <a: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  <a:t>,</a:t>
            </a:r>
            <a:b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</a:br>
            <a:r>
              <a:rPr lang="it-IT" sz="2000" b="1" dirty="0">
                <a:solidFill>
                  <a:schemeClr val="tx1"/>
                </a:solidFill>
                <a:latin typeface="Bell MT" panose="02020503060305020303" pitchFamily="18" charset="0"/>
              </a:rPr>
              <a:t>review, stars, date)</a:t>
            </a:r>
          </a:p>
        </p:txBody>
      </p:sp>
      <p:sp>
        <p:nvSpPr>
          <p:cNvPr id="19" name="Titolo 1">
            <a:extLst>
              <a:ext uri="{FF2B5EF4-FFF2-40B4-BE49-F238E27FC236}">
                <a16:creationId xmlns:a16="http://schemas.microsoft.com/office/drawing/2014/main" id="{F0DA274A-DD39-473B-90C0-EB8F158175D5}"/>
              </a:ext>
            </a:extLst>
          </p:cNvPr>
          <p:cNvSpPr txBox="1">
            <a:spLocks/>
          </p:cNvSpPr>
          <p:nvPr/>
        </p:nvSpPr>
        <p:spPr>
          <a:xfrm>
            <a:off x="913795" y="1381539"/>
            <a:ext cx="10353762" cy="609600"/>
          </a:xfrm>
          <a:prstGeom prst="snip2DiagRect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2400" dirty="0">
                <a:solidFill>
                  <a:schemeClr val="tx1"/>
                </a:solidFill>
                <a:latin typeface="Bell MT" panose="02020503060305020303" pitchFamily="18" charset="0"/>
              </a:rPr>
              <a:t>Elenco delle tabelle </a:t>
            </a:r>
            <a:r>
              <a:rPr lang="it-IT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presenti</a:t>
            </a:r>
            <a:r>
              <a:rPr lang="it-IT" sz="2400" dirty="0">
                <a:solidFill>
                  <a:schemeClr val="tx1"/>
                </a:solidFill>
                <a:latin typeface="Bell MT" panose="02020503060305020303" pitchFamily="18" charset="0"/>
              </a:rPr>
              <a:t> sulla base dati</a:t>
            </a:r>
          </a:p>
        </p:txBody>
      </p:sp>
    </p:spTree>
    <p:extLst>
      <p:ext uri="{BB962C8B-B14F-4D97-AF65-F5344CB8AC3E}">
        <p14:creationId xmlns:p14="http://schemas.microsoft.com/office/powerpoint/2010/main" val="29884615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66_TF12214701" id="{B73A1B18-B8E6-438B-871E-978ABF690FDE}" vid="{290171A7-FD28-4592-841F-4B2139457F9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</TotalTime>
  <Words>349</Words>
  <Application>Microsoft Office PowerPoint</Application>
  <PresentationFormat>Widescreen</PresentationFormat>
  <Paragraphs>28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Bell MT</vt:lpstr>
      <vt:lpstr>Calibri</vt:lpstr>
      <vt:lpstr>Goudy Old Style</vt:lpstr>
      <vt:lpstr>Wingdings 2</vt:lpstr>
      <vt:lpstr>SlateVTI</vt:lpstr>
      <vt:lpstr>Progetto SAW 2020/21</vt:lpstr>
      <vt:lpstr>Struttura e le tecnologie usate: </vt:lpstr>
      <vt:lpstr>Funzionalità implementate</vt:lpstr>
      <vt:lpstr>Database: mysqli gestito con phpmyadmin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SAW 2020/21</dc:title>
  <dc:creator>celeste nicora</dc:creator>
  <cp:lastModifiedBy>Matteo Pusceddu</cp:lastModifiedBy>
  <cp:revision>2</cp:revision>
  <dcterms:created xsi:type="dcterms:W3CDTF">2021-08-31T14:24:03Z</dcterms:created>
  <dcterms:modified xsi:type="dcterms:W3CDTF">2021-08-31T16:27:42Z</dcterms:modified>
</cp:coreProperties>
</file>